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660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19E74-F1BD-49D7-B687-95BE73B294D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BD56B-B4B3-408D-8D3A-F8EC10192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4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6FDA-C341-480E-9EAF-F939DED6F67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D349-310A-4C2B-A244-A7C9E9C1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2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6FDA-C341-480E-9EAF-F939DED6F67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D349-310A-4C2B-A244-A7C9E9C1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6FDA-C341-480E-9EAF-F939DED6F67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D349-310A-4C2B-A244-A7C9E9C1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8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6FDA-C341-480E-9EAF-F939DED6F67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D349-310A-4C2B-A244-A7C9E9C1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3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6FDA-C341-480E-9EAF-F939DED6F67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D349-310A-4C2B-A244-A7C9E9C1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9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6FDA-C341-480E-9EAF-F939DED6F67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D349-310A-4C2B-A244-A7C9E9C1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7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6FDA-C341-480E-9EAF-F939DED6F67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D349-310A-4C2B-A244-A7C9E9C1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1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6FDA-C341-480E-9EAF-F939DED6F67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D349-310A-4C2B-A244-A7C9E9C1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6FDA-C341-480E-9EAF-F939DED6F67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D349-310A-4C2B-A244-A7C9E9C1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6FDA-C341-480E-9EAF-F939DED6F67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D349-310A-4C2B-A244-A7C9E9C1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6FDA-C341-480E-9EAF-F939DED6F67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D349-310A-4C2B-A244-A7C9E9C1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2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16FDA-C341-480E-9EAF-F939DED6F67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D349-310A-4C2B-A244-A7C9E9C1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3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glahteev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14" y="1989087"/>
            <a:ext cx="5558677" cy="165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02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glahteev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5608"/>
            <a:ext cx="1008112" cy="2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23928" y="409228"/>
            <a:ext cx="4752528" cy="44317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004632"/>
                </a:solidFill>
                <a:latin typeface="Proxima Nova Rg" panose="02000506030000020004" pitchFamily="2" charset="0"/>
              </a:rPr>
              <a:t>Многоуровневая парковка</a:t>
            </a:r>
            <a:endParaRPr lang="ru-RU" sz="17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ru-RU" sz="15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Многоуровневая </a:t>
            </a: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парковка (3-5 этажи </a:t>
            </a: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352 </a:t>
            </a: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парковочных места)</a:t>
            </a:r>
          </a:p>
          <a:p>
            <a:pPr marL="0" indent="0">
              <a:buClr>
                <a:srgbClr val="00B050"/>
              </a:buClr>
              <a:buNone/>
            </a:pPr>
            <a:endParaRPr lang="ru-RU" sz="15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видеонаблюдение </a:t>
            </a:r>
            <a:endParaRPr lang="ru-RU" sz="15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система пожаротушения </a:t>
            </a:r>
            <a:endParaRPr lang="ru-RU" sz="15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зарядная станция </a:t>
            </a: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для </a:t>
            </a: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электромобилей </a:t>
            </a:r>
            <a:endParaRPr lang="ru-RU" sz="15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защитные </a:t>
            </a: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жалюзи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электронная </a:t>
            </a: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система оплаты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r="11613"/>
          <a:stretch/>
        </p:blipFill>
        <p:spPr bwMode="auto">
          <a:xfrm>
            <a:off x="-21466" y="561482"/>
            <a:ext cx="3855800" cy="344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35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glahteev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5608"/>
            <a:ext cx="1008112" cy="2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732"/>
            <a:ext cx="8423261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0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glahteev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5608"/>
            <a:ext cx="1008112" cy="2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067944" y="409228"/>
            <a:ext cx="4608512" cy="44317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004632"/>
                </a:solidFill>
                <a:latin typeface="Proxima Nova Rg" panose="02000506030000020004" pitchFamily="2" charset="0"/>
              </a:rPr>
              <a:t>Офисные помещения </a:t>
            </a:r>
            <a:endParaRPr lang="ru-RU" sz="15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ru-RU" sz="15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На </a:t>
            </a: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6 этаже пространство будет спроектировано под офисные помещения, которые идеально подойдут для открытия представительства компании, </a:t>
            </a: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медицинского </a:t>
            </a: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центра или центра развития. </a:t>
            </a:r>
            <a:endParaRPr lang="ru-RU" sz="15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ru-RU" sz="15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Помещение </a:t>
            </a: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также </a:t>
            </a: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будет интересно </a:t>
            </a: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для организации интерактивной </a:t>
            </a: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площадки.</a:t>
            </a:r>
          </a:p>
          <a:p>
            <a:pPr marL="0" indent="0">
              <a:buClr>
                <a:srgbClr val="00B050"/>
              </a:buClr>
              <a:buNone/>
            </a:pPr>
            <a:endParaRPr lang="ru-RU" sz="15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Общая площадь объекта – </a:t>
            </a: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2 417 м2 </a:t>
            </a:r>
            <a:endParaRPr lang="ru-RU" sz="15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Офисы от 40 </a:t>
            </a: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м2</a:t>
            </a:r>
            <a:endParaRPr lang="ru-RU" sz="1500" dirty="0">
              <a:solidFill>
                <a:srgbClr val="004632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2" r="3911"/>
          <a:stretch/>
        </p:blipFill>
        <p:spPr bwMode="auto">
          <a:xfrm>
            <a:off x="-21466" y="556516"/>
            <a:ext cx="3917272" cy="381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91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glahteev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5608"/>
            <a:ext cx="1008112" cy="2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211960" y="409228"/>
            <a:ext cx="4752528" cy="4431713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4632"/>
                </a:solidFill>
                <a:latin typeface="Proxima Nova Rg" panose="02000506030000020004" pitchFamily="2" charset="0"/>
              </a:rPr>
              <a:t>Инвестирование в коммерческую недвижимость </a:t>
            </a:r>
            <a:endParaRPr lang="ru-RU" sz="12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ru-RU" sz="15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рассрочка </a:t>
            </a:r>
            <a:r>
              <a:rPr lang="ru-RU" sz="1300" dirty="0">
                <a:solidFill>
                  <a:srgbClr val="004632"/>
                </a:solidFill>
                <a:latin typeface="Proxima Nova Rg" panose="02000506030000020004" pitchFamily="2" charset="0"/>
              </a:rPr>
              <a:t>на 12 месяцев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арендные </a:t>
            </a:r>
            <a:r>
              <a:rPr lang="ru-RU" sz="1300" dirty="0">
                <a:solidFill>
                  <a:srgbClr val="004632"/>
                </a:solidFill>
                <a:latin typeface="Proxima Nova Rg" panose="02000506030000020004" pitchFamily="2" charset="0"/>
              </a:rPr>
              <a:t>каникулы на 6 месяцев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лучшая </a:t>
            </a:r>
            <a:r>
              <a:rPr lang="ru-RU" sz="1300" dirty="0">
                <a:solidFill>
                  <a:srgbClr val="004632"/>
                </a:solidFill>
                <a:latin typeface="Proxima Nova Rg" panose="02000506030000020004" pitchFamily="2" charset="0"/>
              </a:rPr>
              <a:t>инвестиционная цена </a:t>
            </a:r>
          </a:p>
          <a:p>
            <a:pPr marL="0" indent="0">
              <a:buClr>
                <a:srgbClr val="00B050"/>
              </a:buClr>
              <a:buNone/>
            </a:pPr>
            <a:endParaRPr lang="ru-RU" sz="13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300" b="1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ПРОДАЖА </a:t>
            </a:r>
            <a:endParaRPr lang="ru-RU" sz="1300" b="1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300" dirty="0">
                <a:solidFill>
                  <a:srgbClr val="004632"/>
                </a:solidFill>
                <a:latin typeface="Proxima Nova Rg" panose="02000506030000020004" pitchFamily="2" charset="0"/>
              </a:rPr>
              <a:t>до 150 </a:t>
            </a:r>
            <a:r>
              <a:rPr lang="ru-RU" sz="13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м2 </a:t>
            </a:r>
            <a:r>
              <a:rPr lang="ru-RU" sz="1300" dirty="0">
                <a:solidFill>
                  <a:srgbClr val="004632"/>
                </a:solidFill>
                <a:latin typeface="Proxima Nova Rg" panose="02000506030000020004" pitchFamily="2" charset="0"/>
              </a:rPr>
              <a:t>– </a:t>
            </a:r>
            <a:r>
              <a:rPr lang="ru-RU" sz="13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200 000 Р/м2</a:t>
            </a:r>
            <a:endParaRPr lang="ru-RU" sz="13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300" dirty="0">
                <a:solidFill>
                  <a:srgbClr val="004632"/>
                </a:solidFill>
                <a:latin typeface="Proxima Nova Rg" panose="02000506030000020004" pitchFamily="2" charset="0"/>
              </a:rPr>
              <a:t>от </a:t>
            </a:r>
            <a:r>
              <a:rPr lang="ru-RU" sz="13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150 м2-200 м2 – 190 000 Р/м2</a:t>
            </a:r>
            <a:endParaRPr lang="ru-RU" sz="13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300" dirty="0">
                <a:solidFill>
                  <a:srgbClr val="004632"/>
                </a:solidFill>
                <a:latin typeface="Proxima Nova Rg" panose="02000506030000020004" pitchFamily="2" charset="0"/>
              </a:rPr>
              <a:t>более </a:t>
            </a:r>
            <a:r>
              <a:rPr lang="ru-RU" sz="13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200 м2 </a:t>
            </a:r>
            <a:r>
              <a:rPr lang="ru-RU" sz="1300" dirty="0">
                <a:solidFill>
                  <a:srgbClr val="004632"/>
                </a:solidFill>
                <a:latin typeface="Proxima Nova Rg" panose="02000506030000020004" pitchFamily="2" charset="0"/>
              </a:rPr>
              <a:t>– </a:t>
            </a:r>
            <a:r>
              <a:rPr lang="ru-RU" sz="13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180 000 Р/м2 </a:t>
            </a:r>
          </a:p>
          <a:p>
            <a:pPr marL="0" indent="0">
              <a:buClr>
                <a:srgbClr val="00B050"/>
              </a:buClr>
              <a:buNone/>
            </a:pPr>
            <a:endParaRPr lang="ru-RU" sz="13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300" b="1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АРЕНДА</a:t>
            </a:r>
            <a:endParaRPr lang="ru-RU" sz="1300" b="1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300" dirty="0">
                <a:solidFill>
                  <a:srgbClr val="004632"/>
                </a:solidFill>
                <a:latin typeface="Proxima Nova Rg" panose="02000506030000020004" pitchFamily="2" charset="0"/>
              </a:rPr>
              <a:t>от 800 </a:t>
            </a:r>
            <a:r>
              <a:rPr lang="ru-RU" sz="13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Р/м2 </a:t>
            </a:r>
            <a:r>
              <a:rPr lang="ru-RU" sz="1300" dirty="0">
                <a:solidFill>
                  <a:srgbClr val="004632"/>
                </a:solidFill>
                <a:latin typeface="Proxima Nova Rg" panose="02000506030000020004" pitchFamily="2" charset="0"/>
              </a:rPr>
              <a:t>в месяц </a:t>
            </a:r>
          </a:p>
          <a:p>
            <a:pPr marL="0" indent="0">
              <a:buClr>
                <a:srgbClr val="00B050"/>
              </a:buClr>
              <a:buNone/>
            </a:pPr>
            <a:endParaRPr lang="ru-RU" sz="13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300" b="1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Парковочные </a:t>
            </a:r>
            <a:r>
              <a:rPr lang="ru-RU" sz="1300" b="1" dirty="0">
                <a:solidFill>
                  <a:srgbClr val="004632"/>
                </a:solidFill>
                <a:latin typeface="Proxima Nova Rg" panose="02000506030000020004" pitchFamily="2" charset="0"/>
              </a:rPr>
              <a:t>места 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ru-RU" sz="1300" dirty="0">
                <a:solidFill>
                  <a:srgbClr val="004632"/>
                </a:solidFill>
                <a:latin typeface="Proxima Nova Rg" panose="02000506030000020004" pitchFamily="2" charset="0"/>
              </a:rPr>
              <a:t>Продажа от 600 000 Р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r="1553"/>
          <a:stretch/>
        </p:blipFill>
        <p:spPr bwMode="auto">
          <a:xfrm>
            <a:off x="-21466" y="517949"/>
            <a:ext cx="4032532" cy="397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960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glahteev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5608"/>
            <a:ext cx="1008112" cy="2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843808" y="409228"/>
            <a:ext cx="6120680" cy="44317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4632"/>
                </a:solidFill>
                <a:latin typeface="Proxima Nova Rg" panose="02000506030000020004" pitchFamily="2" charset="0"/>
              </a:rPr>
              <a:t>Инвестирование в коммерческую недвижимость </a:t>
            </a:r>
            <a:endParaRPr lang="ru-RU" sz="12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ru-RU" sz="15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3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Предлагаем </a:t>
            </a:r>
            <a:r>
              <a:rPr lang="ru-RU" sz="1300" dirty="0">
                <a:solidFill>
                  <a:srgbClr val="004632"/>
                </a:solidFill>
                <a:latin typeface="Proxima Nova Rg" panose="02000506030000020004" pitchFamily="2" charset="0"/>
              </a:rPr>
              <a:t>вам рассмотреть предложение и приобрести коммерческие помещения для бизнеса. Рассчитываем на взаимовыгодное сотрудничество в данном направлении и готовы провести с Вами личную встречу для презентации проекта. </a:t>
            </a:r>
            <a:endParaRPr lang="ru-RU" sz="13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ru-RU" sz="13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300" dirty="0">
                <a:solidFill>
                  <a:srgbClr val="004632"/>
                </a:solidFill>
                <a:latin typeface="Proxima Nova Rg" panose="02000506030000020004" pitchFamily="2" charset="0"/>
              </a:rPr>
              <a:t>Ведущий менеджер по реализации коммерческой недвижимости </a:t>
            </a:r>
            <a:r>
              <a:rPr lang="ru-RU" sz="1300" b="1" dirty="0">
                <a:solidFill>
                  <a:srgbClr val="004632"/>
                </a:solidFill>
                <a:latin typeface="Proxima Nova Rg" panose="02000506030000020004" pitchFamily="2" charset="0"/>
              </a:rPr>
              <a:t>Руденко Ирина </a:t>
            </a:r>
            <a:r>
              <a:rPr lang="ru-RU" sz="1300" dirty="0">
                <a:solidFill>
                  <a:srgbClr val="004632"/>
                </a:solidFill>
                <a:latin typeface="Proxima Nova Rg" panose="02000506030000020004" pitchFamily="2" charset="0"/>
              </a:rPr>
              <a:t>+7 937 423-65-55, адрес электронной почты – </a:t>
            </a:r>
            <a:r>
              <a:rPr lang="ru-RU" sz="13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irudenko@trzh.ru. 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ru-RU" sz="13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Единый телефон контакт-центра: +7 (8412) 39-00-00</a:t>
            </a:r>
            <a:endParaRPr lang="ru-RU" sz="13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ru-RU" sz="13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 algn="r">
              <a:buClr>
                <a:srgbClr val="00B050"/>
              </a:buClr>
              <a:buNone/>
            </a:pPr>
            <a:r>
              <a:rPr lang="ru-RU" sz="1300" dirty="0">
                <a:solidFill>
                  <a:srgbClr val="004632"/>
                </a:solidFill>
                <a:latin typeface="Proxima Nova Rg" panose="02000506030000020004" pitchFamily="2" charset="0"/>
              </a:rPr>
              <a:t>С уважением, </a:t>
            </a:r>
          </a:p>
          <a:p>
            <a:pPr marL="0" indent="0" algn="r">
              <a:buClr>
                <a:srgbClr val="00B050"/>
              </a:buClr>
              <a:buNone/>
            </a:pPr>
            <a:r>
              <a:rPr lang="ru-RU" sz="1300" dirty="0">
                <a:solidFill>
                  <a:srgbClr val="004632"/>
                </a:solidFill>
                <a:latin typeface="Proxima Nova Rg" panose="02000506030000020004" pitchFamily="2" charset="0"/>
              </a:rPr>
              <a:t>ГК «Территория жизни</a:t>
            </a:r>
            <a:r>
              <a:rPr lang="ru-RU" sz="13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»</a:t>
            </a:r>
            <a:endParaRPr lang="ru-RU" sz="1300" dirty="0">
              <a:solidFill>
                <a:srgbClr val="004632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859" y="517949"/>
            <a:ext cx="2648572" cy="397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dglahteeva\Downloads\2cdb4ef217b1bebf9895482cf6392e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00239"/>
            <a:ext cx="936104" cy="10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7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glahteev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5608"/>
            <a:ext cx="1008112" cy="2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355976" y="625252"/>
            <a:ext cx="4320480" cy="40695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«Коммерческие помещения свободного назначения» </a:t>
            </a:r>
          </a:p>
          <a:p>
            <a:pPr marL="0" indent="0">
              <a:buNone/>
            </a:pPr>
            <a:endParaRPr lang="ru-RU" sz="12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ru-RU" sz="1600" dirty="0" err="1" smtClean="0">
                <a:solidFill>
                  <a:srgbClr val="004632"/>
                </a:solidFill>
                <a:latin typeface="Proxima Nova Rg" panose="02000506030000020004" pitchFamily="2" charset="0"/>
              </a:rPr>
              <a:t>Мультиформатный</a:t>
            </a:r>
            <a:r>
              <a:rPr lang="ru-RU" sz="16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 </a:t>
            </a:r>
            <a:r>
              <a:rPr lang="ru-RU" sz="1600" dirty="0">
                <a:solidFill>
                  <a:srgbClr val="004632"/>
                </a:solidFill>
                <a:latin typeface="Proxima Nova Rg" panose="02000506030000020004" pitchFamily="2" charset="0"/>
              </a:rPr>
              <a:t>центр с коммерческими, торговыми и офисными </a:t>
            </a:r>
            <a:r>
              <a:rPr lang="ru-RU" sz="16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помещениями, </a:t>
            </a:r>
            <a:r>
              <a:rPr lang="ru-RU" sz="1600" dirty="0">
                <a:solidFill>
                  <a:srgbClr val="004632"/>
                </a:solidFill>
                <a:latin typeface="Proxima Nova Rg" panose="02000506030000020004" pitchFamily="2" charset="0"/>
              </a:rPr>
              <a:t>и многоуровневой </a:t>
            </a:r>
            <a:r>
              <a:rPr lang="ru-RU" sz="16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парковкой</a:t>
            </a:r>
            <a:endParaRPr lang="ru-RU" sz="16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None/>
            </a:pPr>
            <a:endParaRPr lang="ru-RU" sz="12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г. </a:t>
            </a:r>
            <a:r>
              <a:rPr lang="ru-RU" sz="1200" dirty="0">
                <a:solidFill>
                  <a:srgbClr val="004632"/>
                </a:solidFill>
                <a:latin typeface="Proxima Nova Rg" panose="02000506030000020004" pitchFamily="2" charset="0"/>
              </a:rPr>
              <a:t>Пенза, ул. 65-летия Победы, </a:t>
            </a:r>
            <a:r>
              <a:rPr lang="ru-RU" sz="12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35, ЖК </a:t>
            </a:r>
            <a:r>
              <a:rPr lang="ru-RU" sz="1200" dirty="0">
                <a:solidFill>
                  <a:srgbClr val="004632"/>
                </a:solidFill>
                <a:latin typeface="Proxima Nova Rg" panose="02000506030000020004" pitchFamily="2" charset="0"/>
              </a:rPr>
              <a:t>«Арбековская застава» </a:t>
            </a:r>
          </a:p>
        </p:txBody>
      </p:sp>
      <p:pic>
        <p:nvPicPr>
          <p:cNvPr id="2" name="Picture 2" descr="C:\Users\dglahteeva\Desktop\6 вид_паркинг_день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2" r="7421"/>
          <a:stretch/>
        </p:blipFill>
        <p:spPr bwMode="auto">
          <a:xfrm>
            <a:off x="-17417" y="625252"/>
            <a:ext cx="4220308" cy="40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2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glahteev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5608"/>
            <a:ext cx="1008112" cy="2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419872" y="409228"/>
            <a:ext cx="5256584" cy="4431713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004632"/>
                </a:solidFill>
                <a:latin typeface="Proxima Nova Rg" panose="02000506030000020004" pitchFamily="2" charset="0"/>
              </a:rPr>
              <a:t>Застройщик и Локация </a:t>
            </a:r>
            <a:endParaRPr lang="ru-RU" sz="38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Застройщик: ГК </a:t>
            </a:r>
            <a:r>
              <a:rPr lang="ru-RU" sz="1600" dirty="0">
                <a:solidFill>
                  <a:srgbClr val="004632"/>
                </a:solidFill>
                <a:latin typeface="Proxima Nova Rg" panose="02000506030000020004" pitchFamily="2" charset="0"/>
              </a:rPr>
              <a:t>«Территория жизни» (ТОП -1 </a:t>
            </a:r>
            <a:r>
              <a:rPr lang="ru-RU" sz="16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в </a:t>
            </a:r>
            <a:r>
              <a:rPr lang="ru-RU" sz="1600" dirty="0">
                <a:solidFill>
                  <a:srgbClr val="004632"/>
                </a:solidFill>
                <a:latin typeface="Proxima Nova Rg" panose="02000506030000020004" pitchFamily="2" charset="0"/>
              </a:rPr>
              <a:t>регионе по объемам введенного жилья </a:t>
            </a:r>
            <a:r>
              <a:rPr lang="ru-RU" sz="16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более </a:t>
            </a:r>
            <a:r>
              <a:rPr lang="ru-RU" sz="1600" dirty="0">
                <a:solidFill>
                  <a:srgbClr val="004632"/>
                </a:solidFill>
                <a:latin typeface="Proxima Nova Rg" panose="02000506030000020004" pitchFamily="2" charset="0"/>
              </a:rPr>
              <a:t>100 000 м2 согласно </a:t>
            </a:r>
            <a:r>
              <a:rPr lang="ru-RU" sz="16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ЕРЗ.РФ), </a:t>
            </a:r>
            <a:r>
              <a:rPr lang="ru-RU" sz="1600" dirty="0">
                <a:solidFill>
                  <a:srgbClr val="004632"/>
                </a:solidFill>
                <a:latin typeface="Proxima Nova Rg" panose="02000506030000020004" pitchFamily="2" charset="0"/>
              </a:rPr>
              <a:t>18 лет на строительном рынке в г. </a:t>
            </a:r>
            <a:r>
              <a:rPr lang="ru-RU" sz="16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Пенза.</a:t>
            </a:r>
          </a:p>
          <a:p>
            <a:pPr marL="0" indent="0">
              <a:buNone/>
            </a:pPr>
            <a:endParaRPr lang="ru-RU" sz="16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4632"/>
                </a:solidFill>
                <a:latin typeface="Proxima Nova Rg" panose="02000506030000020004" pitchFamily="2" charset="0"/>
              </a:rPr>
              <a:t>Локация: г. Пенза, микрорайон </a:t>
            </a:r>
            <a:r>
              <a:rPr lang="ru-RU" sz="1600" dirty="0" err="1" smtClean="0">
                <a:solidFill>
                  <a:srgbClr val="004632"/>
                </a:solidFill>
                <a:latin typeface="Proxima Nova Rg" panose="02000506030000020004" pitchFamily="2" charset="0"/>
              </a:rPr>
              <a:t>Арбеково</a:t>
            </a:r>
            <a:r>
              <a:rPr lang="ru-RU" sz="16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, Жилой </a:t>
            </a:r>
            <a:r>
              <a:rPr lang="ru-RU" sz="1600" dirty="0">
                <a:solidFill>
                  <a:srgbClr val="004632"/>
                </a:solidFill>
                <a:latin typeface="Proxima Nova Rg" panose="02000506030000020004" pitchFamily="2" charset="0"/>
              </a:rPr>
              <a:t>комплекс «Арбековская застава» </a:t>
            </a:r>
            <a:r>
              <a:rPr lang="ru-RU" sz="16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более </a:t>
            </a:r>
            <a:r>
              <a:rPr lang="ru-RU" sz="1600" dirty="0">
                <a:solidFill>
                  <a:srgbClr val="004632"/>
                </a:solidFill>
                <a:latin typeface="Proxima Nova Rg" panose="02000506030000020004" pitchFamily="2" charset="0"/>
              </a:rPr>
              <a:t>14 000 жителей, проект комплексного развития территории. </a:t>
            </a:r>
            <a:endParaRPr lang="ru-RU" sz="16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None/>
            </a:pPr>
            <a:endParaRPr lang="ru-RU" sz="16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Адрес: </a:t>
            </a:r>
            <a:r>
              <a:rPr lang="ru-RU" sz="1600" dirty="0">
                <a:solidFill>
                  <a:srgbClr val="004632"/>
                </a:solidFill>
                <a:latin typeface="Proxima Nova Rg" panose="02000506030000020004" pitchFamily="2" charset="0"/>
              </a:rPr>
              <a:t>ул. 65-летия Победы, 35. </a:t>
            </a:r>
          </a:p>
          <a:p>
            <a:pPr marL="0" indent="0">
              <a:buNone/>
            </a:pPr>
            <a:endParaRPr lang="ru-RU" sz="16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4632"/>
                </a:solidFill>
                <a:latin typeface="Proxima Nova Rg" panose="02000506030000020004" pitchFamily="2" charset="0"/>
              </a:rPr>
              <a:t>Срок ввода объекта в эксплуатацию </a:t>
            </a:r>
            <a:r>
              <a:rPr lang="ru-RU" sz="1600" b="1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IV </a:t>
            </a:r>
            <a:r>
              <a:rPr lang="ru-RU" sz="1600" b="1" dirty="0">
                <a:solidFill>
                  <a:srgbClr val="004632"/>
                </a:solidFill>
                <a:latin typeface="Proxima Nova Rg" panose="02000506030000020004" pitchFamily="2" charset="0"/>
              </a:rPr>
              <a:t>квартал 2025 года </a:t>
            </a:r>
          </a:p>
        </p:txBody>
      </p:sp>
      <p:pic>
        <p:nvPicPr>
          <p:cNvPr id="1026" name="Picture 2" descr="C:\Users\dglahteeva\Downloads\DD_005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751"/>
            <a:ext cx="32405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glahteeva\Downloads\IMG_33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8" y="2626708"/>
            <a:ext cx="323986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3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glahteev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5608"/>
            <a:ext cx="1008112" cy="2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067944" y="409228"/>
            <a:ext cx="4608512" cy="4431713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004632"/>
                </a:solidFill>
                <a:latin typeface="Proxima Nova Rg" panose="02000506030000020004" pitchFamily="2" charset="0"/>
              </a:rPr>
              <a:t>Характеристики объекта и коммерческих помещений: </a:t>
            </a:r>
            <a:endParaRPr lang="ru-RU" sz="3800" b="1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витражное </a:t>
            </a:r>
            <a:r>
              <a:rPr lang="ru-RU" sz="1800" dirty="0">
                <a:solidFill>
                  <a:srgbClr val="004632"/>
                </a:solidFill>
                <a:latin typeface="Proxima Nova Rg" panose="02000506030000020004" pitchFamily="2" charset="0"/>
              </a:rPr>
              <a:t>остекление 1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этажа</a:t>
            </a:r>
            <a:endParaRPr lang="ru-RU" sz="18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высота </a:t>
            </a:r>
            <a:r>
              <a:rPr lang="ru-RU" sz="1800" dirty="0">
                <a:solidFill>
                  <a:srgbClr val="004632"/>
                </a:solidFill>
                <a:latin typeface="Proxima Nova Rg" panose="02000506030000020004" pitchFamily="2" charset="0"/>
              </a:rPr>
              <a:t>потолков от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3 м. </a:t>
            </a:r>
            <a:r>
              <a:rPr lang="ru-RU" sz="1800" dirty="0">
                <a:solidFill>
                  <a:srgbClr val="004632"/>
                </a:solidFill>
                <a:latin typeface="Proxima Nova Rg" panose="02000506030000020004" pitchFamily="2" charset="0"/>
              </a:rPr>
              <a:t>до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4,5 м.</a:t>
            </a:r>
            <a:endParaRPr lang="ru-RU" sz="18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многоуровневая </a:t>
            </a:r>
            <a:r>
              <a:rPr lang="ru-RU" sz="1800" dirty="0">
                <a:solidFill>
                  <a:srgbClr val="004632"/>
                </a:solidFill>
                <a:latin typeface="Proxima Nova Rg" panose="02000506030000020004" pitchFamily="2" charset="0"/>
              </a:rPr>
              <a:t>парковка (3-5 этажи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352 </a:t>
            </a:r>
            <a:r>
              <a:rPr lang="ru-RU" sz="1800" dirty="0">
                <a:solidFill>
                  <a:srgbClr val="004632"/>
                </a:solidFill>
                <a:latin typeface="Proxima Nova Rg" panose="02000506030000020004" pitchFamily="2" charset="0"/>
              </a:rPr>
              <a:t>парковочных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места)</a:t>
            </a:r>
            <a:endParaRPr lang="ru-RU" sz="18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помещения </a:t>
            </a:r>
            <a:r>
              <a:rPr lang="ru-RU" sz="1800" dirty="0">
                <a:solidFill>
                  <a:srgbClr val="004632"/>
                </a:solidFill>
                <a:latin typeface="Proxima Nova Rg" panose="02000506030000020004" pitchFamily="2" charset="0"/>
              </a:rPr>
              <a:t>с мокрой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точкой</a:t>
            </a:r>
            <a:endParaRPr lang="ru-RU" sz="18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черновая отделка</a:t>
            </a:r>
            <a:endParaRPr lang="ru-RU" sz="18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свободная </a:t>
            </a:r>
            <a:r>
              <a:rPr lang="ru-RU" sz="1800" dirty="0">
                <a:solidFill>
                  <a:srgbClr val="004632"/>
                </a:solidFill>
                <a:latin typeface="Proxima Nova Rg" panose="02000506030000020004" pitchFamily="2" charset="0"/>
              </a:rPr>
              <a:t>планировка коммерческих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помещений </a:t>
            </a:r>
            <a:endParaRPr lang="ru-RU" sz="18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площадь: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1 </a:t>
            </a:r>
            <a:r>
              <a:rPr lang="ru-RU" sz="1800" dirty="0">
                <a:solidFill>
                  <a:srgbClr val="004632"/>
                </a:solidFill>
                <a:latin typeface="Proxima Nova Rg" panose="02000506030000020004" pitchFamily="2" charset="0"/>
              </a:rPr>
              <a:t>этаж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- 2 </a:t>
            </a:r>
            <a:r>
              <a:rPr lang="ru-RU" sz="1800" dirty="0">
                <a:solidFill>
                  <a:srgbClr val="004632"/>
                </a:solidFill>
                <a:latin typeface="Proxima Nova Rg" panose="02000506030000020004" pitchFamily="2" charset="0"/>
              </a:rPr>
              <a:t>437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м2;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2 </a:t>
            </a:r>
            <a:r>
              <a:rPr lang="ru-RU" sz="1800" dirty="0">
                <a:solidFill>
                  <a:srgbClr val="004632"/>
                </a:solidFill>
                <a:latin typeface="Proxima Nova Rg" panose="02000506030000020004" pitchFamily="2" charset="0"/>
              </a:rPr>
              <a:t>этаж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– 2 414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м2;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3 этаж - 2 </a:t>
            </a:r>
            <a:r>
              <a:rPr lang="ru-RU" sz="1800" dirty="0">
                <a:solidFill>
                  <a:srgbClr val="004632"/>
                </a:solidFill>
                <a:latin typeface="Proxima Nova Rg" panose="02000506030000020004" pitchFamily="2" charset="0"/>
              </a:rPr>
              <a:t>415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м2;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4 этаж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– 2 417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м2;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5 этаж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– 2 412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м2;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6 этаж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– 2 417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м2</a:t>
            </a:r>
            <a:endParaRPr lang="ru-RU" sz="18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3 </a:t>
            </a:r>
            <a:r>
              <a:rPr lang="ru-RU" sz="1800" dirty="0">
                <a:solidFill>
                  <a:srgbClr val="004632"/>
                </a:solidFill>
                <a:latin typeface="Proxima Nova Rg" panose="02000506030000020004" pitchFamily="2" charset="0"/>
              </a:rPr>
              <a:t>грузовых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лифта</a:t>
            </a:r>
            <a:endParaRPr lang="ru-RU" sz="18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гостевая </a:t>
            </a:r>
            <a:r>
              <a:rPr lang="ru-RU" sz="1800" dirty="0">
                <a:solidFill>
                  <a:srgbClr val="004632"/>
                </a:solidFill>
                <a:latin typeface="Proxima Nova Rg" panose="02000506030000020004" pitchFamily="2" charset="0"/>
              </a:rPr>
              <a:t>уличная парковка на 90 парковочных </a:t>
            </a:r>
            <a:r>
              <a:rPr lang="ru-RU" sz="18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мест</a:t>
            </a:r>
            <a:endParaRPr lang="ru-RU" sz="1800" dirty="0">
              <a:solidFill>
                <a:srgbClr val="004632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 r="28179"/>
          <a:stretch/>
        </p:blipFill>
        <p:spPr bwMode="auto">
          <a:xfrm>
            <a:off x="-21466" y="476410"/>
            <a:ext cx="3927837" cy="424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65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glahteev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5608"/>
            <a:ext cx="1008112" cy="2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067944" y="409228"/>
            <a:ext cx="4608512" cy="4431713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004632"/>
                </a:solidFill>
                <a:latin typeface="Proxima Nova Rg" panose="02000506030000020004" pitchFamily="2" charset="0"/>
              </a:rPr>
              <a:t>Коммерческие помещения 1 этажа </a:t>
            </a:r>
            <a:endParaRPr lang="ru-RU" sz="18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ru-RU" sz="17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Первый </a:t>
            </a: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этаж второго паркинг-центра будет выполнен в витражном остеклении, что добавляет </a:t>
            </a: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легкости и изящества фасаду</a:t>
            </a: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. </a:t>
            </a:r>
          </a:p>
          <a:p>
            <a:pPr marL="0" indent="0">
              <a:buClr>
                <a:srgbClr val="00B050"/>
              </a:buClr>
              <a:buNone/>
            </a:pPr>
            <a:endParaRPr lang="ru-RU" sz="15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Помещения </a:t>
            </a: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первого этажа будут интересны для открытия: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крупного </a:t>
            </a: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медицинского </a:t>
            </a: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центра, </a:t>
            </a:r>
            <a:endParaRPr lang="ru-RU" sz="15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торговой </a:t>
            </a: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галереи с кафе,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автосалона, </a:t>
            </a:r>
            <a:endParaRPr lang="ru-RU" sz="15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фитнес-центра, </a:t>
            </a:r>
            <a:endParaRPr lang="ru-RU" sz="15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магазина, </a:t>
            </a:r>
            <a:endParaRPr lang="ru-RU" sz="1500" dirty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ru-RU" sz="1500" dirty="0" smtClean="0">
              <a:solidFill>
                <a:srgbClr val="004632"/>
              </a:solidFill>
              <a:latin typeface="Proxima Nova Rg" panose="02000506030000020004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Коммерческие </a:t>
            </a: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площади от 100 </a:t>
            </a: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м2 </a:t>
            </a:r>
            <a:r>
              <a:rPr lang="ru-RU" sz="1500" dirty="0">
                <a:solidFill>
                  <a:srgbClr val="004632"/>
                </a:solidFill>
                <a:latin typeface="Proxima Nova Rg" panose="02000506030000020004" pitchFamily="2" charset="0"/>
              </a:rPr>
              <a:t>для любого направления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r="25209"/>
          <a:stretch/>
        </p:blipFill>
        <p:spPr bwMode="auto">
          <a:xfrm>
            <a:off x="-21467" y="473777"/>
            <a:ext cx="3941285" cy="382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38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glahteev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5608"/>
            <a:ext cx="1008112" cy="2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732"/>
            <a:ext cx="8593972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475656" y="5057983"/>
            <a:ext cx="7488832" cy="255249"/>
          </a:xfrm>
        </p:spPr>
        <p:txBody>
          <a:bodyPr anchor="t"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Общий план</a:t>
            </a:r>
            <a:endParaRPr lang="ru-RU" sz="1500" dirty="0">
              <a:solidFill>
                <a:srgbClr val="004632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3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glahteev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5608"/>
            <a:ext cx="1008112" cy="2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475656" y="5057983"/>
            <a:ext cx="7416824" cy="255249"/>
          </a:xfrm>
        </p:spPr>
        <p:txBody>
          <a:bodyPr anchor="t"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Вариант 1</a:t>
            </a:r>
            <a:endParaRPr lang="ru-RU" sz="1500" dirty="0">
              <a:solidFill>
                <a:srgbClr val="004632"/>
              </a:solidFill>
              <a:latin typeface="Proxima Nova Rg" panose="02000506030000020004" pitchFamily="2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13558" y="265732"/>
            <a:ext cx="8469895" cy="4680000"/>
            <a:chOff x="313558" y="265732"/>
            <a:chExt cx="8469895" cy="4680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3558" y="265732"/>
              <a:ext cx="8469895" cy="46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13" t="40151" r="20232" b="55970"/>
            <a:stretch/>
          </p:blipFill>
          <p:spPr bwMode="auto">
            <a:xfrm>
              <a:off x="6629400" y="2144806"/>
              <a:ext cx="477371" cy="181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579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glahteev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5608"/>
            <a:ext cx="1008112" cy="2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917" y="265732"/>
            <a:ext cx="8545178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547664" y="5057983"/>
            <a:ext cx="7416824" cy="255249"/>
          </a:xfrm>
        </p:spPr>
        <p:txBody>
          <a:bodyPr anchor="t"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Вариант 2</a:t>
            </a:r>
            <a:endParaRPr lang="ru-RU" sz="1500" dirty="0">
              <a:solidFill>
                <a:srgbClr val="004632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4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glahteev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5608"/>
            <a:ext cx="1008112" cy="2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825" y="265732"/>
            <a:ext cx="8483362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475656" y="5057983"/>
            <a:ext cx="7416824" cy="255249"/>
          </a:xfrm>
        </p:spPr>
        <p:txBody>
          <a:bodyPr anchor="t"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sz="1500" dirty="0" smtClean="0">
                <a:solidFill>
                  <a:srgbClr val="004632"/>
                </a:solidFill>
                <a:latin typeface="Proxima Nova Rg" panose="02000506030000020004" pitchFamily="2" charset="0"/>
              </a:rPr>
              <a:t>Вариант 3</a:t>
            </a:r>
            <a:endParaRPr lang="ru-RU" sz="1500" dirty="0">
              <a:solidFill>
                <a:srgbClr val="004632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96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458</Words>
  <Application>Microsoft Office PowerPoint</Application>
  <PresentationFormat>Экран (16:10)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Глахтеева Дарья Сергеевна</dc:creator>
  <cp:lastModifiedBy>Глахтеева Дарья Сергеевна</cp:lastModifiedBy>
  <cp:revision>172</cp:revision>
  <dcterms:created xsi:type="dcterms:W3CDTF">2024-05-23T08:27:00Z</dcterms:created>
  <dcterms:modified xsi:type="dcterms:W3CDTF">2024-09-02T14:36:03Z</dcterms:modified>
</cp:coreProperties>
</file>